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59" r:id="rId4"/>
    <p:sldId id="258" r:id="rId5"/>
    <p:sldId id="289" r:id="rId6"/>
    <p:sldId id="260" r:id="rId7"/>
    <p:sldId id="261" r:id="rId8"/>
    <p:sldId id="264" r:id="rId9"/>
    <p:sldId id="265" r:id="rId10"/>
    <p:sldId id="266" r:id="rId11"/>
    <p:sldId id="272" r:id="rId12"/>
    <p:sldId id="275" r:id="rId13"/>
    <p:sldId id="276" r:id="rId14"/>
    <p:sldId id="271" r:id="rId15"/>
    <p:sldId id="287" r:id="rId16"/>
    <p:sldId id="285" r:id="rId17"/>
    <p:sldId id="286"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8B50E16-7954-4275-AE93-2E1B3AD3411B}">
          <p14:sldIdLst>
            <p14:sldId id="256"/>
            <p14:sldId id="257"/>
            <p14:sldId id="259"/>
            <p14:sldId id="258"/>
            <p14:sldId id="289"/>
            <p14:sldId id="260"/>
            <p14:sldId id="261"/>
            <p14:sldId id="264"/>
          </p14:sldIdLst>
        </p14:section>
        <p14:section name="Untitled Section" id="{E0FA4EDF-0D42-4AE9-9783-617E18988A55}">
          <p14:sldIdLst>
            <p14:sldId id="265"/>
            <p14:sldId id="266"/>
            <p14:sldId id="272"/>
            <p14:sldId id="275"/>
            <p14:sldId id="276"/>
            <p14:sldId id="271"/>
            <p14:sldId id="287"/>
            <p14:sldId id="285"/>
            <p14:sldId id="286"/>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00FFFF"/>
    <a:srgbClr val="FFFF66"/>
    <a:srgbClr val="CC99FF"/>
    <a:srgbClr val="FF9933"/>
    <a:srgbClr val="6666FF"/>
    <a:srgbClr val="66FF3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51" d="100"/>
          <a:sy n="51" d="100"/>
        </p:scale>
        <p:origin x="1406"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D8BB2-E503-4E66-B102-22D1F838C1B6}" type="datetimeFigureOut">
              <a:rPr lang="en-US" smtClean="0"/>
              <a:pPr/>
              <a:t>6/17/2023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676574-113F-4647-8838-28855BDD6FF0}" type="slidenum">
              <a:rPr lang="en-US" smtClean="0"/>
              <a:pPr/>
              <a:t>‹#›</a:t>
            </a:fld>
            <a:endParaRPr lang="en-US"/>
          </a:p>
        </p:txBody>
      </p:sp>
    </p:spTree>
    <p:extLst>
      <p:ext uri="{BB962C8B-B14F-4D97-AF65-F5344CB8AC3E}">
        <p14:creationId xmlns:p14="http://schemas.microsoft.com/office/powerpoint/2010/main" val="2340158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204F9B-2DCA-4205-B393-79300F893279}" type="slidenum">
              <a:rPr lang="en-US"/>
              <a:pPr/>
              <a:t>8</a:t>
            </a:fld>
            <a:endParaRPr lang="en-US"/>
          </a:p>
        </p:txBody>
      </p:sp>
      <p:sp>
        <p:nvSpPr>
          <p:cNvPr id="6146" name="Rectangle 2"/>
          <p:cNvSpPr>
            <a:spLocks noGrp="1" noRot="1" noChangeAspect="1" noChangeArrowheads="1" noTextEdit="1"/>
          </p:cNvSpPr>
          <p:nvPr>
            <p:ph type="sldImg"/>
          </p:nvPr>
        </p:nvSpPr>
        <p:spPr>
          <a:xfrm>
            <a:off x="1143000" y="687388"/>
            <a:ext cx="4572000" cy="3429000"/>
          </a:xfrm>
          <a:ln/>
        </p:spPr>
      </p:sp>
      <p:sp>
        <p:nvSpPr>
          <p:cNvPr id="6147" name="Rectangle 3"/>
          <p:cNvSpPr>
            <a:spLocks noGrp="1" noChangeArrowheads="1"/>
          </p:cNvSpPr>
          <p:nvPr>
            <p:ph type="body" idx="1"/>
          </p:nvPr>
        </p:nvSpPr>
        <p:spPr>
          <a:xfrm>
            <a:off x="912813" y="4343400"/>
            <a:ext cx="5032375" cy="4113213"/>
          </a:xfrm>
        </p:spPr>
        <p:txBody>
          <a:bodyPr lIns="91426" tIns="45714" rIns="91426" bIns="45714"/>
          <a:lstStyle/>
          <a:p>
            <a:endParaRPr lang="el-GR">
              <a:solidFill>
                <a:srgbClr val="000000"/>
              </a:solidFill>
            </a:endParaRPr>
          </a:p>
        </p:txBody>
      </p:sp>
    </p:spTree>
    <p:extLst>
      <p:ext uri="{BB962C8B-B14F-4D97-AF65-F5344CB8AC3E}">
        <p14:creationId xmlns:p14="http://schemas.microsoft.com/office/powerpoint/2010/main" val="260574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51630C-605E-4C81-8A72-CF47B6A506BF}" type="slidenum">
              <a:rPr lang="en-US"/>
              <a:pPr/>
              <a:t>10</a:t>
            </a:fld>
            <a:endParaRPr lang="en-US"/>
          </a:p>
        </p:txBody>
      </p:sp>
      <p:sp>
        <p:nvSpPr>
          <p:cNvPr id="8194" name="Rectangle 2"/>
          <p:cNvSpPr>
            <a:spLocks noGrp="1" noRot="1" noChangeAspect="1" noChangeArrowheads="1" noTextEdit="1"/>
          </p:cNvSpPr>
          <p:nvPr>
            <p:ph type="sldImg"/>
          </p:nvPr>
        </p:nvSpPr>
        <p:spPr>
          <a:xfrm>
            <a:off x="1143000" y="687388"/>
            <a:ext cx="4572000" cy="3429000"/>
          </a:xfrm>
          <a:ln/>
        </p:spPr>
      </p:sp>
      <p:sp>
        <p:nvSpPr>
          <p:cNvPr id="8195" name="Rectangle 3"/>
          <p:cNvSpPr>
            <a:spLocks noGrp="1" noChangeArrowheads="1"/>
          </p:cNvSpPr>
          <p:nvPr>
            <p:ph type="body" idx="1"/>
          </p:nvPr>
        </p:nvSpPr>
        <p:spPr>
          <a:xfrm>
            <a:off x="912813" y="4343400"/>
            <a:ext cx="5032375" cy="4113213"/>
          </a:xfrm>
        </p:spPr>
        <p:txBody>
          <a:bodyPr lIns="91426" tIns="45714" rIns="91426" bIns="45714"/>
          <a:lstStyle/>
          <a:p>
            <a:endParaRPr lang="el-GR">
              <a:solidFill>
                <a:srgbClr val="000000"/>
              </a:solidFill>
            </a:endParaRPr>
          </a:p>
        </p:txBody>
      </p:sp>
    </p:spTree>
    <p:extLst>
      <p:ext uri="{BB962C8B-B14F-4D97-AF65-F5344CB8AC3E}">
        <p14:creationId xmlns:p14="http://schemas.microsoft.com/office/powerpoint/2010/main" val="1924636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EA2EA3-0D5C-4258-957B-0B6977B10C20}" type="slidenum">
              <a:rPr lang="en-US"/>
              <a:pPr/>
              <a:t>14</a:t>
            </a:fld>
            <a:endParaRPr lang="en-US"/>
          </a:p>
        </p:txBody>
      </p:sp>
      <p:sp>
        <p:nvSpPr>
          <p:cNvPr id="10242" name="Rectangle 2"/>
          <p:cNvSpPr>
            <a:spLocks noGrp="1" noRot="1" noChangeAspect="1" noChangeArrowheads="1" noTextEdit="1"/>
          </p:cNvSpPr>
          <p:nvPr>
            <p:ph type="sldImg"/>
          </p:nvPr>
        </p:nvSpPr>
        <p:spPr>
          <a:xfrm>
            <a:off x="1143000" y="687388"/>
            <a:ext cx="4572000" cy="3429000"/>
          </a:xfrm>
          <a:ln/>
        </p:spPr>
      </p:sp>
      <p:sp>
        <p:nvSpPr>
          <p:cNvPr id="10243" name="Rectangle 3"/>
          <p:cNvSpPr>
            <a:spLocks noGrp="1" noChangeArrowheads="1"/>
          </p:cNvSpPr>
          <p:nvPr>
            <p:ph type="body" idx="1"/>
          </p:nvPr>
        </p:nvSpPr>
        <p:spPr>
          <a:xfrm>
            <a:off x="912813" y="4343400"/>
            <a:ext cx="5032375" cy="4113213"/>
          </a:xfrm>
        </p:spPr>
        <p:txBody>
          <a:bodyPr lIns="91426" tIns="45714" rIns="91426" bIns="45714"/>
          <a:lstStyle/>
          <a:p>
            <a:endParaRPr lang="el-GR">
              <a:solidFill>
                <a:srgbClr val="000000"/>
              </a:solidFill>
            </a:endParaRPr>
          </a:p>
        </p:txBody>
      </p:sp>
    </p:spTree>
    <p:extLst>
      <p:ext uri="{BB962C8B-B14F-4D97-AF65-F5344CB8AC3E}">
        <p14:creationId xmlns:p14="http://schemas.microsoft.com/office/powerpoint/2010/main" val="358716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8AD3FA8-34FF-4AC5-BD8E-4CC621FE3026}" type="datetimeFigureOut">
              <a:rPr lang="en-US" smtClean="0"/>
              <a:pPr/>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BB5B1-76AA-4307-8722-62B3438C120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10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D3FA8-34FF-4AC5-BD8E-4CC621FE3026}" type="datetimeFigureOut">
              <a:rPr lang="en-US" smtClean="0"/>
              <a:pPr/>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409473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D3FA8-34FF-4AC5-BD8E-4CC621FE3026}" type="datetimeFigureOut">
              <a:rPr lang="en-US" smtClean="0"/>
              <a:pPr/>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BB5B1-76AA-4307-8722-62B3438C120C}"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58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D3FA8-34FF-4AC5-BD8E-4CC621FE3026}" type="datetimeFigureOut">
              <a:rPr lang="en-US" smtClean="0"/>
              <a:pPr/>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2771618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AD3FA8-34FF-4AC5-BD8E-4CC621FE3026}" type="datetimeFigureOut">
              <a:rPr lang="en-US" smtClean="0"/>
              <a:pPr/>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BB5B1-76AA-4307-8722-62B3438C120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D3FA8-34FF-4AC5-BD8E-4CC621FE3026}" type="datetimeFigureOut">
              <a:rPr lang="en-US" smtClean="0"/>
              <a:pPr/>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411485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D3FA8-34FF-4AC5-BD8E-4CC621FE3026}" type="datetimeFigureOut">
              <a:rPr lang="en-US" smtClean="0"/>
              <a:pPr/>
              <a:t>6/17/2023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253555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AD3FA8-34FF-4AC5-BD8E-4CC621FE3026}" type="datetimeFigureOut">
              <a:rPr lang="en-US" smtClean="0"/>
              <a:pPr/>
              <a:t>6/17/2023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318595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D3FA8-34FF-4AC5-BD8E-4CC621FE3026}" type="datetimeFigureOut">
              <a:rPr lang="en-US" smtClean="0"/>
              <a:pPr/>
              <a:t>6/17/2023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137487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AD3FA8-34FF-4AC5-BD8E-4CC621FE3026}" type="datetimeFigureOut">
              <a:rPr lang="en-US" smtClean="0"/>
              <a:pPr/>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BB5B1-76AA-4307-8722-62B3438C120C}" type="slidenum">
              <a:rPr lang="en-US" smtClean="0"/>
              <a:pPr/>
              <a:t>‹#›</a:t>
            </a:fld>
            <a:endParaRPr lang="en-US"/>
          </a:p>
        </p:txBody>
      </p:sp>
    </p:spTree>
    <p:extLst>
      <p:ext uri="{BB962C8B-B14F-4D97-AF65-F5344CB8AC3E}">
        <p14:creationId xmlns:p14="http://schemas.microsoft.com/office/powerpoint/2010/main" val="141661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8AD3FA8-34FF-4AC5-BD8E-4CC621FE3026}" type="datetimeFigureOut">
              <a:rPr lang="en-US" smtClean="0"/>
              <a:pPr/>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BB5B1-76AA-4307-8722-62B3438C120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92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8AD3FA8-34FF-4AC5-BD8E-4CC621FE3026}" type="datetimeFigureOut">
              <a:rPr lang="en-US" smtClean="0"/>
              <a:pPr/>
              <a:t>6/17/2023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BBB5B1-76AA-4307-8722-62B3438C120C}"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2093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Hurley chapter 5</a:t>
            </a:r>
          </a:p>
        </p:txBody>
      </p:sp>
      <p:sp>
        <p:nvSpPr>
          <p:cNvPr id="3" name="Subtitle 2"/>
          <p:cNvSpPr>
            <a:spLocks noGrp="1"/>
          </p:cNvSpPr>
          <p:nvPr>
            <p:ph type="subTitle" idx="1"/>
          </p:nvPr>
        </p:nvSpPr>
        <p:spPr/>
        <p:txBody>
          <a:bodyPr/>
          <a:lstStyle/>
          <a:p>
            <a:r>
              <a:rPr lang="en-US" dirty="0"/>
              <a:t>Categorical Syllogisms</a:t>
            </a:r>
          </a:p>
        </p:txBody>
      </p:sp>
    </p:spTree>
    <p:extLst>
      <p:ext uri="{BB962C8B-B14F-4D97-AF65-F5344CB8AC3E}">
        <p14:creationId xmlns:p14="http://schemas.microsoft.com/office/powerpoint/2010/main" val="11993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05p261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124200"/>
            <a:ext cx="8991600" cy="305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0" name="Rectangle 2" hidden="1"/>
          <p:cNvSpPr>
            <a:spLocks noGrp="1" noChangeArrowheads="1"/>
          </p:cNvSpPr>
          <p:nvPr>
            <p:ph type="title"/>
          </p:nvPr>
        </p:nvSpPr>
        <p:spPr/>
        <p:txBody>
          <a:bodyPr/>
          <a:lstStyle/>
          <a:p>
            <a:endParaRPr lang="en-US"/>
          </a:p>
        </p:txBody>
      </p:sp>
      <p:sp>
        <p:nvSpPr>
          <p:cNvPr id="7171" name="Rectangle 3"/>
          <p:cNvSpPr>
            <a:spLocks noChangeArrowheads="1"/>
          </p:cNvSpPr>
          <p:nvPr/>
        </p:nvSpPr>
        <p:spPr bwMode="auto">
          <a:xfrm>
            <a:off x="8548688" y="6584950"/>
            <a:ext cx="595312" cy="265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spAutoFit/>
          </a:bodyPr>
          <a:lstStyle/>
          <a:p>
            <a:pPr algn="r" defTabSz="820738" eaLnBrk="0" hangingPunct="0"/>
            <a:r>
              <a:rPr lang="en-US" sz="1200" b="1"/>
              <a:t>p. 261</a:t>
            </a:r>
          </a:p>
        </p:txBody>
      </p:sp>
    </p:spTree>
    <p:extLst>
      <p:ext uri="{BB962C8B-B14F-4D97-AF65-F5344CB8AC3E}">
        <p14:creationId xmlns:p14="http://schemas.microsoft.com/office/powerpoint/2010/main" val="15152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Checking for validity</a:t>
            </a:r>
          </a:p>
        </p:txBody>
      </p:sp>
      <p:sp>
        <p:nvSpPr>
          <p:cNvPr id="2" name="Content Placeholder 1"/>
          <p:cNvSpPr>
            <a:spLocks noGrp="1"/>
          </p:cNvSpPr>
          <p:nvPr>
            <p:ph idx="1"/>
          </p:nvPr>
        </p:nvSpPr>
        <p:spPr/>
        <p:txBody>
          <a:bodyPr>
            <a:normAutofit/>
          </a:bodyPr>
          <a:lstStyle/>
          <a:p>
            <a:r>
              <a:rPr lang="en-US" dirty="0"/>
              <a:t>Once the mood and figure of a  syllogism is known, you can check it on the chart provided by Hurley to determine whether it is valid conditionally or unconditionally.</a:t>
            </a:r>
          </a:p>
          <a:p>
            <a:r>
              <a:rPr lang="en-US" dirty="0"/>
              <a:t>There are two systems of thought here—A Boolean standpoint holds that a syllogism of certain forms are unconditionally valid, meaning that the argument will be valid regardless of whether its terms denote actually existing things.  An Aristotelian standpoint understands some syllogisms as conditionally valid, meaning that the argument is valid on the condition that its critical term denotes an actually existing thing.  The required condition is identified in the last column.</a:t>
            </a:r>
          </a:p>
          <a:p>
            <a:r>
              <a:rPr lang="en-US" dirty="0"/>
              <a:t>To check for validity, first check to see if the argument is unconditionally valid.  If not, check to see if it is conditionally valid.</a:t>
            </a:r>
          </a:p>
        </p:txBody>
      </p:sp>
    </p:spTree>
    <p:extLst>
      <p:ext uri="{BB962C8B-B14F-4D97-AF65-F5344CB8AC3E}">
        <p14:creationId xmlns:p14="http://schemas.microsoft.com/office/powerpoint/2010/main" val="35807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Unconditionally valid forms (Boolean standpoint)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9601683"/>
              </p:ext>
            </p:extLst>
          </p:nvPr>
        </p:nvGraphicFramePr>
        <p:xfrm>
          <a:off x="768350" y="2286000"/>
          <a:ext cx="7289800" cy="1978660"/>
        </p:xfrm>
        <a:graphic>
          <a:graphicData uri="http://schemas.openxmlformats.org/drawingml/2006/table">
            <a:tbl>
              <a:tblPr firstRow="1" bandRow="1">
                <a:tableStyleId>{5C22544A-7EE6-4342-B048-85BDC9FD1C3A}</a:tableStyleId>
              </a:tblPr>
              <a:tblGrid>
                <a:gridCol w="1822450">
                  <a:extLst>
                    <a:ext uri="{9D8B030D-6E8A-4147-A177-3AD203B41FA5}">
                      <a16:colId xmlns:a16="http://schemas.microsoft.com/office/drawing/2014/main" val="20000"/>
                    </a:ext>
                  </a:extLst>
                </a:gridCol>
                <a:gridCol w="1822450">
                  <a:extLst>
                    <a:ext uri="{9D8B030D-6E8A-4147-A177-3AD203B41FA5}">
                      <a16:colId xmlns:a16="http://schemas.microsoft.com/office/drawing/2014/main" val="20001"/>
                    </a:ext>
                  </a:extLst>
                </a:gridCol>
                <a:gridCol w="1822450">
                  <a:extLst>
                    <a:ext uri="{9D8B030D-6E8A-4147-A177-3AD203B41FA5}">
                      <a16:colId xmlns:a16="http://schemas.microsoft.com/office/drawing/2014/main" val="20002"/>
                    </a:ext>
                  </a:extLst>
                </a:gridCol>
                <a:gridCol w="1822450">
                  <a:extLst>
                    <a:ext uri="{9D8B030D-6E8A-4147-A177-3AD203B41FA5}">
                      <a16:colId xmlns:a16="http://schemas.microsoft.com/office/drawing/2014/main" val="20003"/>
                    </a:ext>
                  </a:extLst>
                </a:gridCol>
              </a:tblGrid>
              <a:tr h="495300">
                <a:tc>
                  <a:txBody>
                    <a:bodyPr/>
                    <a:lstStyle/>
                    <a:p>
                      <a:r>
                        <a:rPr lang="en-US" dirty="0"/>
                        <a:t>Figure 1</a:t>
                      </a:r>
                    </a:p>
                  </a:txBody>
                  <a:tcPr marL="86044" marR="86044"/>
                </a:tc>
                <a:tc>
                  <a:txBody>
                    <a:bodyPr/>
                    <a:lstStyle/>
                    <a:p>
                      <a:r>
                        <a:rPr lang="en-US" dirty="0"/>
                        <a:t>Figure 2</a:t>
                      </a:r>
                    </a:p>
                  </a:txBody>
                  <a:tcPr marL="86044" marR="86044"/>
                </a:tc>
                <a:tc>
                  <a:txBody>
                    <a:bodyPr/>
                    <a:lstStyle/>
                    <a:p>
                      <a:r>
                        <a:rPr lang="en-US" dirty="0"/>
                        <a:t>Figure 3</a:t>
                      </a:r>
                    </a:p>
                  </a:txBody>
                  <a:tcPr marL="86044" marR="86044"/>
                </a:tc>
                <a:tc>
                  <a:txBody>
                    <a:bodyPr/>
                    <a:lstStyle/>
                    <a:p>
                      <a:r>
                        <a:rPr lang="en-US" dirty="0"/>
                        <a:t>Figure 4</a:t>
                      </a:r>
                    </a:p>
                  </a:txBody>
                  <a:tcPr marL="86044" marR="86044"/>
                </a:tc>
                <a:extLst>
                  <a:ext uri="{0D108BD9-81ED-4DB2-BD59-A6C34878D82A}">
                    <a16:rowId xmlns:a16="http://schemas.microsoft.com/office/drawing/2014/main" val="10000"/>
                  </a:ext>
                </a:extLst>
              </a:tr>
              <a:tr h="370840">
                <a:tc>
                  <a:txBody>
                    <a:bodyPr/>
                    <a:lstStyle/>
                    <a:p>
                      <a:r>
                        <a:rPr lang="en-US" dirty="0"/>
                        <a:t>AAA</a:t>
                      </a:r>
                    </a:p>
                  </a:txBody>
                  <a:tcPr marL="86044" marR="86044"/>
                </a:tc>
                <a:tc>
                  <a:txBody>
                    <a:bodyPr/>
                    <a:lstStyle/>
                    <a:p>
                      <a:r>
                        <a:rPr lang="en-US" dirty="0"/>
                        <a:t>EAE</a:t>
                      </a:r>
                    </a:p>
                  </a:txBody>
                  <a:tcPr marL="86044" marR="86044"/>
                </a:tc>
                <a:tc>
                  <a:txBody>
                    <a:bodyPr/>
                    <a:lstStyle/>
                    <a:p>
                      <a:r>
                        <a:rPr lang="en-US" dirty="0"/>
                        <a:t>IAI</a:t>
                      </a:r>
                    </a:p>
                  </a:txBody>
                  <a:tcPr marL="86044" marR="86044"/>
                </a:tc>
                <a:tc>
                  <a:txBody>
                    <a:bodyPr/>
                    <a:lstStyle/>
                    <a:p>
                      <a:r>
                        <a:rPr lang="en-US" dirty="0"/>
                        <a:t>AEE</a:t>
                      </a:r>
                    </a:p>
                  </a:txBody>
                  <a:tcPr marL="86044" marR="86044"/>
                </a:tc>
                <a:extLst>
                  <a:ext uri="{0D108BD9-81ED-4DB2-BD59-A6C34878D82A}">
                    <a16:rowId xmlns:a16="http://schemas.microsoft.com/office/drawing/2014/main" val="10001"/>
                  </a:ext>
                </a:extLst>
              </a:tr>
              <a:tr h="370840">
                <a:tc>
                  <a:txBody>
                    <a:bodyPr/>
                    <a:lstStyle/>
                    <a:p>
                      <a:r>
                        <a:rPr lang="en-US" dirty="0"/>
                        <a:t>EAE</a:t>
                      </a:r>
                    </a:p>
                  </a:txBody>
                  <a:tcPr marL="86044" marR="86044"/>
                </a:tc>
                <a:tc>
                  <a:txBody>
                    <a:bodyPr/>
                    <a:lstStyle/>
                    <a:p>
                      <a:r>
                        <a:rPr lang="en-US" dirty="0"/>
                        <a:t>AEE</a:t>
                      </a:r>
                    </a:p>
                  </a:txBody>
                  <a:tcPr marL="86044" marR="86044"/>
                </a:tc>
                <a:tc>
                  <a:txBody>
                    <a:bodyPr/>
                    <a:lstStyle/>
                    <a:p>
                      <a:r>
                        <a:rPr lang="en-US" dirty="0"/>
                        <a:t>AII</a:t>
                      </a:r>
                    </a:p>
                  </a:txBody>
                  <a:tcPr marL="86044" marR="86044"/>
                </a:tc>
                <a:tc>
                  <a:txBody>
                    <a:bodyPr/>
                    <a:lstStyle/>
                    <a:p>
                      <a:r>
                        <a:rPr lang="en-US" dirty="0"/>
                        <a:t>IAI</a:t>
                      </a:r>
                    </a:p>
                  </a:txBody>
                  <a:tcPr marL="86044" marR="86044"/>
                </a:tc>
                <a:extLst>
                  <a:ext uri="{0D108BD9-81ED-4DB2-BD59-A6C34878D82A}">
                    <a16:rowId xmlns:a16="http://schemas.microsoft.com/office/drawing/2014/main" val="10002"/>
                  </a:ext>
                </a:extLst>
              </a:tr>
              <a:tr h="370840">
                <a:tc>
                  <a:txBody>
                    <a:bodyPr/>
                    <a:lstStyle/>
                    <a:p>
                      <a:r>
                        <a:rPr lang="en-US" dirty="0"/>
                        <a:t>AII</a:t>
                      </a:r>
                    </a:p>
                  </a:txBody>
                  <a:tcPr marL="86044" marR="86044"/>
                </a:tc>
                <a:tc>
                  <a:txBody>
                    <a:bodyPr/>
                    <a:lstStyle/>
                    <a:p>
                      <a:r>
                        <a:rPr lang="en-US" dirty="0"/>
                        <a:t>EIO</a:t>
                      </a:r>
                    </a:p>
                  </a:txBody>
                  <a:tcPr marL="86044" marR="86044"/>
                </a:tc>
                <a:tc>
                  <a:txBody>
                    <a:bodyPr/>
                    <a:lstStyle/>
                    <a:p>
                      <a:r>
                        <a:rPr lang="en-US" dirty="0"/>
                        <a:t>OAO</a:t>
                      </a:r>
                    </a:p>
                  </a:txBody>
                  <a:tcPr marL="86044" marR="86044"/>
                </a:tc>
                <a:tc>
                  <a:txBody>
                    <a:bodyPr/>
                    <a:lstStyle/>
                    <a:p>
                      <a:r>
                        <a:rPr lang="en-US" dirty="0"/>
                        <a:t>EIO</a:t>
                      </a:r>
                    </a:p>
                  </a:txBody>
                  <a:tcPr marL="86044" marR="86044"/>
                </a:tc>
                <a:extLst>
                  <a:ext uri="{0D108BD9-81ED-4DB2-BD59-A6C34878D82A}">
                    <a16:rowId xmlns:a16="http://schemas.microsoft.com/office/drawing/2014/main" val="10003"/>
                  </a:ext>
                </a:extLst>
              </a:tr>
              <a:tr h="370840">
                <a:tc>
                  <a:txBody>
                    <a:bodyPr/>
                    <a:lstStyle/>
                    <a:p>
                      <a:r>
                        <a:rPr lang="en-US" dirty="0"/>
                        <a:t>EIO</a:t>
                      </a:r>
                    </a:p>
                  </a:txBody>
                  <a:tcPr marL="86044" marR="86044"/>
                </a:tc>
                <a:tc>
                  <a:txBody>
                    <a:bodyPr/>
                    <a:lstStyle/>
                    <a:p>
                      <a:r>
                        <a:rPr lang="en-US" dirty="0"/>
                        <a:t>AOO</a:t>
                      </a:r>
                    </a:p>
                  </a:txBody>
                  <a:tcPr marL="86044" marR="86044"/>
                </a:tc>
                <a:tc>
                  <a:txBody>
                    <a:bodyPr/>
                    <a:lstStyle/>
                    <a:p>
                      <a:r>
                        <a:rPr lang="en-US" dirty="0"/>
                        <a:t>EIO</a:t>
                      </a:r>
                    </a:p>
                  </a:txBody>
                  <a:tcPr marL="86044" marR="86044"/>
                </a:tc>
                <a:tc>
                  <a:txBody>
                    <a:bodyPr/>
                    <a:lstStyle/>
                    <a:p>
                      <a:endParaRPr lang="en-US"/>
                    </a:p>
                  </a:txBody>
                  <a:tcPr marL="86044" marR="86044"/>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0398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Conditionally Valid Forms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4780810"/>
              </p:ext>
            </p:extLst>
          </p:nvPr>
        </p:nvGraphicFramePr>
        <p:xfrm>
          <a:off x="768350" y="2286000"/>
          <a:ext cx="7289800" cy="1752600"/>
        </p:xfrm>
        <a:graphic>
          <a:graphicData uri="http://schemas.openxmlformats.org/drawingml/2006/table">
            <a:tbl>
              <a:tblPr firstRow="1" bandRow="1">
                <a:tableStyleId>{5C22544A-7EE6-4342-B048-85BDC9FD1C3A}</a:tableStyleId>
              </a:tblPr>
              <a:tblGrid>
                <a:gridCol w="1457960">
                  <a:extLst>
                    <a:ext uri="{9D8B030D-6E8A-4147-A177-3AD203B41FA5}">
                      <a16:colId xmlns:a16="http://schemas.microsoft.com/office/drawing/2014/main" val="20000"/>
                    </a:ext>
                  </a:extLst>
                </a:gridCol>
                <a:gridCol w="1457960">
                  <a:extLst>
                    <a:ext uri="{9D8B030D-6E8A-4147-A177-3AD203B41FA5}">
                      <a16:colId xmlns:a16="http://schemas.microsoft.com/office/drawing/2014/main" val="20001"/>
                    </a:ext>
                  </a:extLst>
                </a:gridCol>
                <a:gridCol w="1457960">
                  <a:extLst>
                    <a:ext uri="{9D8B030D-6E8A-4147-A177-3AD203B41FA5}">
                      <a16:colId xmlns:a16="http://schemas.microsoft.com/office/drawing/2014/main" val="20002"/>
                    </a:ext>
                  </a:extLst>
                </a:gridCol>
                <a:gridCol w="1457960">
                  <a:extLst>
                    <a:ext uri="{9D8B030D-6E8A-4147-A177-3AD203B41FA5}">
                      <a16:colId xmlns:a16="http://schemas.microsoft.com/office/drawing/2014/main" val="20003"/>
                    </a:ext>
                  </a:extLst>
                </a:gridCol>
                <a:gridCol w="1457960">
                  <a:extLst>
                    <a:ext uri="{9D8B030D-6E8A-4147-A177-3AD203B41FA5}">
                      <a16:colId xmlns:a16="http://schemas.microsoft.com/office/drawing/2014/main" val="20004"/>
                    </a:ext>
                  </a:extLst>
                </a:gridCol>
              </a:tblGrid>
              <a:tr h="370840">
                <a:tc>
                  <a:txBody>
                    <a:bodyPr/>
                    <a:lstStyle/>
                    <a:p>
                      <a:r>
                        <a:rPr lang="en-US" dirty="0"/>
                        <a:t>Figure 1</a:t>
                      </a:r>
                    </a:p>
                  </a:txBody>
                  <a:tcPr marL="86044" marR="86044"/>
                </a:tc>
                <a:tc>
                  <a:txBody>
                    <a:bodyPr/>
                    <a:lstStyle/>
                    <a:p>
                      <a:r>
                        <a:rPr lang="en-US" dirty="0"/>
                        <a:t>Figure 2</a:t>
                      </a:r>
                    </a:p>
                  </a:txBody>
                  <a:tcPr marL="86044" marR="86044"/>
                </a:tc>
                <a:tc>
                  <a:txBody>
                    <a:bodyPr/>
                    <a:lstStyle/>
                    <a:p>
                      <a:r>
                        <a:rPr lang="en-US" dirty="0"/>
                        <a:t>Figure 3</a:t>
                      </a:r>
                    </a:p>
                  </a:txBody>
                  <a:tcPr marL="86044" marR="86044"/>
                </a:tc>
                <a:tc>
                  <a:txBody>
                    <a:bodyPr/>
                    <a:lstStyle/>
                    <a:p>
                      <a:r>
                        <a:rPr lang="en-US" dirty="0"/>
                        <a:t>Figure 4</a:t>
                      </a:r>
                    </a:p>
                  </a:txBody>
                  <a:tcPr marL="86044" marR="86044"/>
                </a:tc>
                <a:tc>
                  <a:txBody>
                    <a:bodyPr/>
                    <a:lstStyle/>
                    <a:p>
                      <a:r>
                        <a:rPr lang="en-US" dirty="0"/>
                        <a:t>Required Condition</a:t>
                      </a:r>
                    </a:p>
                  </a:txBody>
                  <a:tcPr marL="86044" marR="86044"/>
                </a:tc>
                <a:extLst>
                  <a:ext uri="{0D108BD9-81ED-4DB2-BD59-A6C34878D82A}">
                    <a16:rowId xmlns:a16="http://schemas.microsoft.com/office/drawing/2014/main" val="10000"/>
                  </a:ext>
                </a:extLst>
              </a:tr>
              <a:tr h="370840">
                <a:tc>
                  <a:txBody>
                    <a:bodyPr/>
                    <a:lstStyle/>
                    <a:p>
                      <a:r>
                        <a:rPr lang="en-US" dirty="0"/>
                        <a:t>AAI</a:t>
                      </a:r>
                    </a:p>
                  </a:txBody>
                  <a:tcPr marL="86044" marR="86044"/>
                </a:tc>
                <a:tc>
                  <a:txBody>
                    <a:bodyPr/>
                    <a:lstStyle/>
                    <a:p>
                      <a:r>
                        <a:rPr lang="en-US" dirty="0"/>
                        <a:t>AEO/EAO</a:t>
                      </a:r>
                    </a:p>
                  </a:txBody>
                  <a:tcPr marL="86044" marR="86044"/>
                </a:tc>
                <a:tc>
                  <a:txBody>
                    <a:bodyPr/>
                    <a:lstStyle/>
                    <a:p>
                      <a:endParaRPr lang="en-US" dirty="0"/>
                    </a:p>
                  </a:txBody>
                  <a:tcPr marL="86044" marR="86044"/>
                </a:tc>
                <a:tc>
                  <a:txBody>
                    <a:bodyPr/>
                    <a:lstStyle/>
                    <a:p>
                      <a:r>
                        <a:rPr lang="en-US" dirty="0"/>
                        <a:t>AEO</a:t>
                      </a:r>
                    </a:p>
                  </a:txBody>
                  <a:tcPr marL="86044" marR="86044"/>
                </a:tc>
                <a:tc>
                  <a:txBody>
                    <a:bodyPr/>
                    <a:lstStyle/>
                    <a:p>
                      <a:r>
                        <a:rPr lang="en-US" dirty="0"/>
                        <a:t>S exists</a:t>
                      </a:r>
                    </a:p>
                  </a:txBody>
                  <a:tcPr marL="86044" marR="86044"/>
                </a:tc>
                <a:extLst>
                  <a:ext uri="{0D108BD9-81ED-4DB2-BD59-A6C34878D82A}">
                    <a16:rowId xmlns:a16="http://schemas.microsoft.com/office/drawing/2014/main" val="10001"/>
                  </a:ext>
                </a:extLst>
              </a:tr>
              <a:tr h="370840">
                <a:tc>
                  <a:txBody>
                    <a:bodyPr/>
                    <a:lstStyle/>
                    <a:p>
                      <a:r>
                        <a:rPr lang="en-US" dirty="0"/>
                        <a:t>EAO</a:t>
                      </a:r>
                    </a:p>
                  </a:txBody>
                  <a:tcPr marL="86044" marR="86044"/>
                </a:tc>
                <a:tc>
                  <a:txBody>
                    <a:bodyPr/>
                    <a:lstStyle/>
                    <a:p>
                      <a:endParaRPr lang="en-US" dirty="0"/>
                    </a:p>
                  </a:txBody>
                  <a:tcPr marL="86044" marR="86044"/>
                </a:tc>
                <a:tc>
                  <a:txBody>
                    <a:bodyPr/>
                    <a:lstStyle/>
                    <a:p>
                      <a:r>
                        <a:rPr lang="en-US" dirty="0"/>
                        <a:t>AAI/EAO</a:t>
                      </a:r>
                    </a:p>
                  </a:txBody>
                  <a:tcPr marL="86044" marR="86044"/>
                </a:tc>
                <a:tc>
                  <a:txBody>
                    <a:bodyPr/>
                    <a:lstStyle/>
                    <a:p>
                      <a:r>
                        <a:rPr lang="en-US" dirty="0"/>
                        <a:t>EAO</a:t>
                      </a:r>
                    </a:p>
                  </a:txBody>
                  <a:tcPr marL="86044" marR="86044"/>
                </a:tc>
                <a:tc>
                  <a:txBody>
                    <a:bodyPr/>
                    <a:lstStyle/>
                    <a:p>
                      <a:r>
                        <a:rPr lang="en-US" dirty="0"/>
                        <a:t>M exists</a:t>
                      </a:r>
                    </a:p>
                  </a:txBody>
                  <a:tcPr marL="86044" marR="86044"/>
                </a:tc>
                <a:extLst>
                  <a:ext uri="{0D108BD9-81ED-4DB2-BD59-A6C34878D82A}">
                    <a16:rowId xmlns:a16="http://schemas.microsoft.com/office/drawing/2014/main" val="10002"/>
                  </a:ext>
                </a:extLst>
              </a:tr>
              <a:tr h="370840">
                <a:tc>
                  <a:txBody>
                    <a:bodyPr/>
                    <a:lstStyle/>
                    <a:p>
                      <a:endParaRPr lang="en-US"/>
                    </a:p>
                  </a:txBody>
                  <a:tcPr marL="86044" marR="86044"/>
                </a:tc>
                <a:tc>
                  <a:txBody>
                    <a:bodyPr/>
                    <a:lstStyle/>
                    <a:p>
                      <a:endParaRPr lang="en-US"/>
                    </a:p>
                  </a:txBody>
                  <a:tcPr marL="86044" marR="86044"/>
                </a:tc>
                <a:tc>
                  <a:txBody>
                    <a:bodyPr/>
                    <a:lstStyle/>
                    <a:p>
                      <a:endParaRPr lang="en-US" dirty="0"/>
                    </a:p>
                  </a:txBody>
                  <a:tcPr marL="86044" marR="86044"/>
                </a:tc>
                <a:tc>
                  <a:txBody>
                    <a:bodyPr/>
                    <a:lstStyle/>
                    <a:p>
                      <a:r>
                        <a:rPr lang="en-US" dirty="0"/>
                        <a:t>AAI</a:t>
                      </a:r>
                    </a:p>
                  </a:txBody>
                  <a:tcPr marL="86044" marR="86044"/>
                </a:tc>
                <a:tc>
                  <a:txBody>
                    <a:bodyPr/>
                    <a:lstStyle/>
                    <a:p>
                      <a:r>
                        <a:rPr lang="en-US" dirty="0"/>
                        <a:t>P exists</a:t>
                      </a:r>
                    </a:p>
                  </a:txBody>
                  <a:tcPr marL="86044" marR="86044"/>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43212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9220" name="Picture 4" descr="05p26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30225"/>
            <a:ext cx="8991600" cy="579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8" name="Rectangle 2" hidden="1"/>
          <p:cNvSpPr>
            <a:spLocks noGrp="1" noChangeArrowheads="1"/>
          </p:cNvSpPr>
          <p:nvPr>
            <p:ph type="title"/>
          </p:nvPr>
        </p:nvSpPr>
        <p:spPr/>
        <p:txBody>
          <a:bodyPr/>
          <a:lstStyle/>
          <a:p>
            <a:endParaRPr lang="en-US"/>
          </a:p>
        </p:txBody>
      </p:sp>
      <p:sp>
        <p:nvSpPr>
          <p:cNvPr id="9219" name="Rectangle 3"/>
          <p:cNvSpPr>
            <a:spLocks noChangeArrowheads="1"/>
          </p:cNvSpPr>
          <p:nvPr/>
        </p:nvSpPr>
        <p:spPr bwMode="auto">
          <a:xfrm>
            <a:off x="8548688" y="6584950"/>
            <a:ext cx="595312" cy="265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spAutoFit/>
          </a:bodyPr>
          <a:lstStyle/>
          <a:p>
            <a:pPr algn="r" defTabSz="820738" eaLnBrk="0" hangingPunct="0"/>
            <a:r>
              <a:rPr lang="en-US" sz="1200" b="1"/>
              <a:t>p. 263</a:t>
            </a:r>
          </a:p>
        </p:txBody>
      </p:sp>
    </p:spTree>
    <p:extLst>
      <p:ext uri="{BB962C8B-B14F-4D97-AF65-F5344CB8AC3E}">
        <p14:creationId xmlns:p14="http://schemas.microsoft.com/office/powerpoint/2010/main" val="9467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1800" dirty="0"/>
              <a:t>Practice—Determine the </a:t>
            </a:r>
            <a:r>
              <a:rPr lang="en-US" sz="1800" dirty="0" err="1"/>
              <a:t>major,minor</a:t>
            </a:r>
            <a:r>
              <a:rPr lang="en-US" sz="1800" dirty="0"/>
              <a:t>, and middle terms.  Identify the mood and figure.  Determine whether valid from Boolean standpoint, Aristotelian, or invalid</a:t>
            </a:r>
          </a:p>
        </p:txBody>
      </p:sp>
      <p:sp>
        <p:nvSpPr>
          <p:cNvPr id="2" name="Content Placeholder 1"/>
          <p:cNvSpPr>
            <a:spLocks noGrp="1"/>
          </p:cNvSpPr>
          <p:nvPr>
            <p:ph idx="1"/>
          </p:nvPr>
        </p:nvSpPr>
        <p:spPr/>
        <p:txBody>
          <a:bodyPr>
            <a:normAutofit fontScale="85000" lnSpcReduction="20000"/>
          </a:bodyPr>
          <a:lstStyle/>
          <a:p>
            <a:pPr marL="457200" indent="-457200">
              <a:buAutoNum type="arabicPeriod"/>
            </a:pPr>
            <a:r>
              <a:rPr lang="en-US" dirty="0"/>
              <a:t>Pr. 1: All Neutron stars are things that produce intense gravity.</a:t>
            </a:r>
          </a:p>
          <a:p>
            <a:pPr marL="0" indent="0">
              <a:buNone/>
            </a:pPr>
            <a:r>
              <a:rPr lang="en-US" dirty="0"/>
              <a:t>       </a:t>
            </a:r>
            <a:r>
              <a:rPr lang="en-US" u="sng" dirty="0"/>
              <a:t>Pr. 2: All neutron stars are extremely dense objects.</a:t>
            </a:r>
          </a:p>
          <a:p>
            <a:pPr marL="0" indent="0">
              <a:buNone/>
            </a:pPr>
            <a:r>
              <a:rPr lang="en-US" dirty="0"/>
              <a:t>        Therefore, All extremely dense objects are things that produce </a:t>
            </a:r>
          </a:p>
          <a:p>
            <a:pPr marL="0" indent="0">
              <a:buNone/>
            </a:pPr>
            <a:r>
              <a:rPr lang="en-US" dirty="0"/>
              <a:t>	intense gravity.</a:t>
            </a:r>
          </a:p>
          <a:p>
            <a:pPr marL="0" indent="0">
              <a:buNone/>
            </a:pPr>
            <a:endParaRPr lang="en-US" dirty="0"/>
          </a:p>
          <a:p>
            <a:pPr marL="457200" indent="-457200">
              <a:buAutoNum type="arabicPeriod" startAt="2"/>
            </a:pPr>
            <a:r>
              <a:rPr lang="en-US" dirty="0"/>
              <a:t>Pr. 1: No kids who can stay out of trouble are youngsters prone to</a:t>
            </a:r>
          </a:p>
          <a:p>
            <a:pPr marL="0" indent="0">
              <a:buNone/>
            </a:pPr>
            <a:r>
              <a:rPr lang="en-US" dirty="0"/>
              <a:t>	 boredom.  </a:t>
            </a:r>
          </a:p>
          <a:p>
            <a:pPr marL="0" indent="0">
              <a:buNone/>
            </a:pPr>
            <a:r>
              <a:rPr lang="en-US" dirty="0"/>
              <a:t>      Pr. 2:  Some youngsters prone to boredom are latchkey </a:t>
            </a:r>
          </a:p>
          <a:p>
            <a:pPr marL="0" indent="0">
              <a:buNone/>
            </a:pPr>
            <a:r>
              <a:rPr lang="en-US" dirty="0"/>
              <a:t>	</a:t>
            </a:r>
            <a:r>
              <a:rPr lang="en-US" u="sng" dirty="0"/>
              <a:t>children.</a:t>
            </a:r>
          </a:p>
          <a:p>
            <a:pPr marL="0" indent="0">
              <a:buNone/>
            </a:pPr>
            <a:r>
              <a:rPr lang="en-US" dirty="0"/>
              <a:t>      Therefore, some latchkey children are not kids who can </a:t>
            </a:r>
          </a:p>
          <a:p>
            <a:pPr marL="0" indent="0">
              <a:buNone/>
            </a:pPr>
            <a:r>
              <a:rPr lang="en-US" dirty="0"/>
              <a:t>	stay out of trouble.</a:t>
            </a:r>
          </a:p>
        </p:txBody>
      </p:sp>
    </p:spTree>
    <p:extLst>
      <p:ext uri="{BB962C8B-B14F-4D97-AF65-F5344CB8AC3E}">
        <p14:creationId xmlns:p14="http://schemas.microsoft.com/office/powerpoint/2010/main" val="929089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Practice 5.1</a:t>
            </a:r>
          </a:p>
        </p:txBody>
      </p:sp>
      <p:sp>
        <p:nvSpPr>
          <p:cNvPr id="2" name="Content Placeholder 1"/>
          <p:cNvSpPr>
            <a:spLocks noGrp="1"/>
          </p:cNvSpPr>
          <p:nvPr>
            <p:ph idx="1"/>
          </p:nvPr>
        </p:nvSpPr>
        <p:spPr/>
        <p:txBody>
          <a:bodyPr>
            <a:normAutofit fontScale="70000" lnSpcReduction="20000"/>
          </a:bodyPr>
          <a:lstStyle/>
          <a:p>
            <a:pPr marL="457200" indent="-457200">
              <a:buAutoNum type="arabicPeriod"/>
            </a:pPr>
            <a:r>
              <a:rPr lang="en-US" dirty="0"/>
              <a:t>Pr. 1: All (M) Neutron stars are things that (P) produce intense gravity.</a:t>
            </a:r>
          </a:p>
          <a:p>
            <a:pPr marL="0" indent="0">
              <a:buNone/>
            </a:pPr>
            <a:r>
              <a:rPr lang="en-US" dirty="0"/>
              <a:t>       </a:t>
            </a:r>
            <a:r>
              <a:rPr lang="en-US" u="sng" dirty="0"/>
              <a:t>Pr. 2: All (M) neuron stars are extremely dense objects.</a:t>
            </a:r>
          </a:p>
          <a:p>
            <a:pPr marL="0" indent="0">
              <a:buNone/>
            </a:pPr>
            <a:r>
              <a:rPr lang="en-US" dirty="0"/>
              <a:t>        Therefore, All (S) extremely dense objects are (P)things that produce </a:t>
            </a:r>
          </a:p>
          <a:p>
            <a:pPr marL="0" indent="0">
              <a:buNone/>
            </a:pPr>
            <a:r>
              <a:rPr lang="en-US" dirty="0"/>
              <a:t>	intense gravity.</a:t>
            </a:r>
          </a:p>
          <a:p>
            <a:pPr marL="0" indent="0">
              <a:buNone/>
            </a:pPr>
            <a:r>
              <a:rPr lang="en-US" dirty="0"/>
              <a:t>AAA-3 It is invalid.</a:t>
            </a:r>
          </a:p>
          <a:p>
            <a:pPr marL="0" indent="0">
              <a:buNone/>
            </a:pPr>
            <a:endParaRPr lang="en-US" dirty="0"/>
          </a:p>
          <a:p>
            <a:pPr marL="457200" indent="-457200">
              <a:buAutoNum type="arabicPeriod" startAt="2"/>
            </a:pPr>
            <a:r>
              <a:rPr lang="en-US" dirty="0"/>
              <a:t>Pr. 1: No (P) kids who can stay out of trouble are (M) youngsters prone to boredom.  </a:t>
            </a:r>
          </a:p>
          <a:p>
            <a:pPr marL="0" indent="0">
              <a:buNone/>
            </a:pPr>
            <a:r>
              <a:rPr lang="en-US" dirty="0"/>
              <a:t>      Pr. 2:  Some (M) youngsters prone to boredom are (S) latchkey </a:t>
            </a:r>
          </a:p>
          <a:p>
            <a:pPr marL="0" indent="0">
              <a:buNone/>
            </a:pPr>
            <a:r>
              <a:rPr lang="en-US" dirty="0"/>
              <a:t>	</a:t>
            </a:r>
            <a:r>
              <a:rPr lang="en-US" u="sng" dirty="0"/>
              <a:t>children.</a:t>
            </a:r>
          </a:p>
          <a:p>
            <a:pPr marL="0" indent="0">
              <a:buNone/>
            </a:pPr>
            <a:r>
              <a:rPr lang="en-US" dirty="0"/>
              <a:t>      Therefore, some  (S) latchkey children are not (P)kids who can </a:t>
            </a:r>
          </a:p>
          <a:p>
            <a:pPr marL="0" indent="0">
              <a:buNone/>
            </a:pPr>
            <a:r>
              <a:rPr lang="en-US" dirty="0"/>
              <a:t>	stay out of trouble.</a:t>
            </a:r>
          </a:p>
          <a:p>
            <a:pPr marL="0" indent="0">
              <a:buNone/>
            </a:pPr>
            <a:r>
              <a:rPr lang="en-US" dirty="0"/>
              <a:t>EIO-4 Unconditionally valid</a:t>
            </a:r>
          </a:p>
          <a:p>
            <a:endParaRPr lang="en-US" dirty="0"/>
          </a:p>
        </p:txBody>
      </p:sp>
    </p:spTree>
    <p:extLst>
      <p:ext uri="{BB962C8B-B14F-4D97-AF65-F5344CB8AC3E}">
        <p14:creationId xmlns:p14="http://schemas.microsoft.com/office/powerpoint/2010/main" val="146380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Practice 5.1</a:t>
            </a:r>
            <a:r>
              <a:rPr lang="en-US" sz="2000" dirty="0"/>
              <a:t>--Reconstruct the following syllogistic forms from the following combinations of mood and figure</a:t>
            </a:r>
            <a:r>
              <a:rPr lang="en-US" sz="2000"/>
              <a:t>, using S, P and M.  </a:t>
            </a:r>
            <a:r>
              <a:rPr lang="en-US" sz="2000" dirty="0"/>
              <a:t>Determine if they are valid.</a:t>
            </a:r>
            <a:endParaRPr lang="en-US" dirty="0"/>
          </a:p>
        </p:txBody>
      </p:sp>
      <p:sp>
        <p:nvSpPr>
          <p:cNvPr id="2" name="Content Placeholder 1"/>
          <p:cNvSpPr>
            <a:spLocks noGrp="1"/>
          </p:cNvSpPr>
          <p:nvPr>
            <p:ph idx="1"/>
          </p:nvPr>
        </p:nvSpPr>
        <p:spPr/>
        <p:txBody>
          <a:bodyPr/>
          <a:lstStyle/>
          <a:p>
            <a:r>
              <a:rPr lang="en-US" dirty="0"/>
              <a:t>1.  AII-2</a:t>
            </a:r>
          </a:p>
          <a:p>
            <a:r>
              <a:rPr lang="en-US" dirty="0"/>
              <a:t>2.  AAA-3</a:t>
            </a:r>
          </a:p>
          <a:p>
            <a:r>
              <a:rPr lang="en-US" dirty="0"/>
              <a:t>3.  EIO—4</a:t>
            </a:r>
          </a:p>
          <a:p>
            <a:r>
              <a:rPr lang="en-US" dirty="0"/>
              <a:t>4.  IEA—1</a:t>
            </a:r>
          </a:p>
          <a:p>
            <a:r>
              <a:rPr lang="en-US" dirty="0"/>
              <a:t>5. OOO-2</a:t>
            </a:r>
          </a:p>
          <a:p>
            <a:r>
              <a:rPr lang="en-US" dirty="0"/>
              <a:t>6.  EAE--2</a:t>
            </a:r>
          </a:p>
        </p:txBody>
      </p:sp>
    </p:spTree>
    <p:extLst>
      <p:ext uri="{BB962C8B-B14F-4D97-AF65-F5344CB8AC3E}">
        <p14:creationId xmlns:p14="http://schemas.microsoft.com/office/powerpoint/2010/main" val="4127723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Practice 5.1</a:t>
            </a:r>
            <a:r>
              <a:rPr lang="en-US" sz="2000" dirty="0"/>
              <a:t>--Reconstruct the following syllogistic forms from the following combinations of mood and figure.  Determine if they are valid.</a:t>
            </a:r>
            <a:endParaRPr lang="en-US" dirty="0"/>
          </a:p>
        </p:txBody>
      </p:sp>
      <p:sp>
        <p:nvSpPr>
          <p:cNvPr id="2" name="Content Placeholder 1"/>
          <p:cNvSpPr>
            <a:spLocks noGrp="1"/>
          </p:cNvSpPr>
          <p:nvPr>
            <p:ph idx="1"/>
          </p:nvPr>
        </p:nvSpPr>
        <p:spPr/>
        <p:txBody>
          <a:bodyPr>
            <a:normAutofit/>
          </a:bodyPr>
          <a:lstStyle/>
          <a:p>
            <a:r>
              <a:rPr lang="en-US" dirty="0"/>
              <a:t>1.  AII-2:  All P are M/Some S are M/Some S are P,</a:t>
            </a:r>
          </a:p>
          <a:p>
            <a:pPr marL="0" indent="0">
              <a:buNone/>
            </a:pPr>
            <a:r>
              <a:rPr lang="en-US" dirty="0"/>
              <a:t>	invalid</a:t>
            </a:r>
          </a:p>
          <a:p>
            <a:r>
              <a:rPr lang="en-US" dirty="0"/>
              <a:t>2.  AAA-3:  All M are P/All M are S/ All S are P, inv.</a:t>
            </a:r>
          </a:p>
          <a:p>
            <a:r>
              <a:rPr lang="en-US" dirty="0"/>
              <a:t>3.  EIO—4: No P are M/Some Mare S/Some S are not P, valid</a:t>
            </a:r>
          </a:p>
          <a:p>
            <a:r>
              <a:rPr lang="en-US" dirty="0"/>
              <a:t>4.  IEA—1:  Some M are P/No S are M/All S are P, invalid</a:t>
            </a:r>
          </a:p>
          <a:p>
            <a:r>
              <a:rPr lang="en-US" dirty="0"/>
              <a:t>5. OOO-2:  Some P are not M/Some S are not M/Some S are not P, invalid</a:t>
            </a:r>
          </a:p>
          <a:p>
            <a:r>
              <a:rPr lang="en-US" dirty="0"/>
              <a:t>6.  EAE—2:  No P are M/All S are M/No S are P, valid</a:t>
            </a:r>
          </a:p>
        </p:txBody>
      </p:sp>
    </p:spTree>
    <p:extLst>
      <p:ext uri="{BB962C8B-B14F-4D97-AF65-F5344CB8AC3E}">
        <p14:creationId xmlns:p14="http://schemas.microsoft.com/office/powerpoint/2010/main" val="184428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Categorical Syllogisms</a:t>
            </a:r>
          </a:p>
        </p:txBody>
      </p:sp>
      <p:sp>
        <p:nvSpPr>
          <p:cNvPr id="2" name="Content Placeholder 1"/>
          <p:cNvSpPr>
            <a:spLocks noGrp="1"/>
          </p:cNvSpPr>
          <p:nvPr>
            <p:ph idx="1"/>
          </p:nvPr>
        </p:nvSpPr>
        <p:spPr/>
        <p:txBody>
          <a:bodyPr/>
          <a:lstStyle/>
          <a:p>
            <a:r>
              <a:rPr lang="en-US" dirty="0"/>
              <a:t>We already know that a categorical syllogism is a deductive argument consisting of two premises and one conclusion.  It consists of three different terms, which appear twice in the distinct propositions.</a:t>
            </a:r>
          </a:p>
        </p:txBody>
      </p:sp>
    </p:spTree>
    <p:extLst>
      <p:ext uri="{BB962C8B-B14F-4D97-AF65-F5344CB8AC3E}">
        <p14:creationId xmlns:p14="http://schemas.microsoft.com/office/powerpoint/2010/main" val="29561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Rules:</a:t>
            </a:r>
          </a:p>
        </p:txBody>
      </p:sp>
      <p:sp>
        <p:nvSpPr>
          <p:cNvPr id="3" name="Content Placeholder 2"/>
          <p:cNvSpPr>
            <a:spLocks noGrp="1"/>
          </p:cNvSpPr>
          <p:nvPr>
            <p:ph idx="1"/>
          </p:nvPr>
        </p:nvSpPr>
        <p:spPr/>
        <p:txBody>
          <a:bodyPr>
            <a:normAutofit/>
          </a:bodyPr>
          <a:lstStyle/>
          <a:p>
            <a:r>
              <a:rPr lang="en-US" dirty="0"/>
              <a:t>All three statements should be standard-form categorical propositions.</a:t>
            </a:r>
          </a:p>
          <a:p>
            <a:r>
              <a:rPr lang="en-US" dirty="0"/>
              <a:t>The two occurrences of each term (subject and predicate) should be identical</a:t>
            </a:r>
          </a:p>
          <a:p>
            <a:r>
              <a:rPr lang="en-US" dirty="0"/>
              <a:t>Each term should be used in the same sense throughout the argument (Do not equivocate).</a:t>
            </a:r>
          </a:p>
          <a:p>
            <a:r>
              <a:rPr lang="en-US" dirty="0"/>
              <a:t>The major premise (with predicate term) should be listed first, the minor premise second (with subject term) , and the conclusion last.</a:t>
            </a:r>
          </a:p>
        </p:txBody>
      </p:sp>
    </p:spTree>
    <p:extLst>
      <p:ext uri="{BB962C8B-B14F-4D97-AF65-F5344CB8AC3E}">
        <p14:creationId xmlns:p14="http://schemas.microsoft.com/office/powerpoint/2010/main" val="1433698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CC"/>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This syllogism is not in standard form</a:t>
            </a:r>
          </a:p>
        </p:txBody>
      </p:sp>
      <p:sp>
        <p:nvSpPr>
          <p:cNvPr id="2" name="Content Placeholder 1"/>
          <p:cNvSpPr>
            <a:spLocks noGrp="1"/>
          </p:cNvSpPr>
          <p:nvPr>
            <p:ph idx="1"/>
          </p:nvPr>
        </p:nvSpPr>
        <p:spPr/>
        <p:txBody>
          <a:bodyPr/>
          <a:lstStyle/>
          <a:p>
            <a:r>
              <a:rPr lang="en-US" dirty="0"/>
              <a:t>Pr. 1:  All watercolors are paintings</a:t>
            </a:r>
          </a:p>
          <a:p>
            <a:r>
              <a:rPr lang="en-US" u="sng" dirty="0"/>
              <a:t>Pr. 2:  Some watercolors are masterpieces.</a:t>
            </a:r>
          </a:p>
          <a:p>
            <a:r>
              <a:rPr lang="en-US" dirty="0"/>
              <a:t>Therefore, some paintings are masterpieces—</a:t>
            </a:r>
          </a:p>
          <a:p>
            <a:pPr marL="0" indent="0">
              <a:buNone/>
            </a:pPr>
            <a:r>
              <a:rPr lang="en-US" dirty="0"/>
              <a:t>----Why Not?</a:t>
            </a:r>
          </a:p>
          <a:p>
            <a:endParaRPr lang="en-US" dirty="0"/>
          </a:p>
          <a:p>
            <a:r>
              <a:rPr lang="en-US" dirty="0"/>
              <a:t>This argument is not in standard form because rule 4 is violated—the minor premise is listed first instead of second.  To correct this problem, premise 1 and 2 should be reversed.</a:t>
            </a:r>
          </a:p>
        </p:txBody>
      </p:sp>
    </p:spTree>
    <p:extLst>
      <p:ext uri="{BB962C8B-B14F-4D97-AF65-F5344CB8AC3E}">
        <p14:creationId xmlns:p14="http://schemas.microsoft.com/office/powerpoint/2010/main" val="248681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A214-FFC6-41B6-B0E4-51D4CFD251DB}"/>
              </a:ext>
            </a:extLst>
          </p:cNvPr>
          <p:cNvSpPr>
            <a:spLocks noGrp="1"/>
          </p:cNvSpPr>
          <p:nvPr>
            <p:ph type="title"/>
          </p:nvPr>
        </p:nvSpPr>
        <p:spPr>
          <a:xfrm>
            <a:off x="768096" y="585216"/>
            <a:ext cx="7290054" cy="1499616"/>
          </a:xfrm>
        </p:spPr>
        <p:txBody>
          <a:bodyPr>
            <a:normAutofit/>
          </a:bodyPr>
          <a:lstStyle/>
          <a:p>
            <a:r>
              <a:rPr lang="en-US" dirty="0"/>
              <a:t>Translation into standard form</a:t>
            </a:r>
          </a:p>
        </p:txBody>
      </p:sp>
      <p:sp>
        <p:nvSpPr>
          <p:cNvPr id="3" name="Content Placeholder 2">
            <a:extLst>
              <a:ext uri="{FF2B5EF4-FFF2-40B4-BE49-F238E27FC236}">
                <a16:creationId xmlns:a16="http://schemas.microsoft.com/office/drawing/2014/main" id="{F765D22D-73C5-4522-BCAA-98DAD47C21B2}"/>
              </a:ext>
            </a:extLst>
          </p:cNvPr>
          <p:cNvSpPr>
            <a:spLocks noGrp="1"/>
          </p:cNvSpPr>
          <p:nvPr>
            <p:ph idx="1"/>
          </p:nvPr>
        </p:nvSpPr>
        <p:spPr>
          <a:xfrm>
            <a:off x="768096" y="2286000"/>
            <a:ext cx="4892251" cy="4023360"/>
          </a:xfrm>
        </p:spPr>
        <p:txBody>
          <a:bodyPr>
            <a:normAutofit/>
          </a:bodyPr>
          <a:lstStyle/>
          <a:p>
            <a:r>
              <a:rPr lang="en-US" sz="1700" dirty="0"/>
              <a:t>Sometimes we must translate everyday language into categorical propositions and then put the syllogism into standard form, following the rules given earlier.</a:t>
            </a:r>
          </a:p>
          <a:p>
            <a:r>
              <a:rPr lang="en-US" sz="1700" dirty="0"/>
              <a:t>Example—Put this syllogism in standard form.</a:t>
            </a:r>
          </a:p>
          <a:p>
            <a:r>
              <a:rPr lang="en-US" sz="1700" b="1" dirty="0"/>
              <a:t>Snowy days are always cold days below 32 degrees because snowflakes only form copiously on cold days below 32 degrees and snowy days are comprised of copious snowflakes.</a:t>
            </a:r>
          </a:p>
          <a:p>
            <a:r>
              <a:rPr lang="en-US" sz="1700" dirty="0"/>
              <a:t>A sample translation into standard form:</a:t>
            </a:r>
          </a:p>
          <a:p>
            <a:pPr>
              <a:spcBef>
                <a:spcPts val="0"/>
              </a:spcBef>
              <a:spcAft>
                <a:spcPts val="0"/>
              </a:spcAft>
            </a:pPr>
            <a:r>
              <a:rPr lang="en-US" sz="1700" b="1" dirty="0"/>
              <a:t>All copious snowflakes (M) are things that occur on cold days below 32 degrees (P).</a:t>
            </a:r>
          </a:p>
          <a:p>
            <a:pPr>
              <a:spcBef>
                <a:spcPts val="0"/>
              </a:spcBef>
              <a:spcAft>
                <a:spcPts val="0"/>
              </a:spcAft>
            </a:pPr>
            <a:r>
              <a:rPr lang="en-US" sz="1700" b="1" dirty="0"/>
              <a:t>All snowy days (S) are copious snowflakes (M)</a:t>
            </a:r>
          </a:p>
          <a:p>
            <a:pPr>
              <a:spcBef>
                <a:spcPts val="0"/>
              </a:spcBef>
              <a:spcAft>
                <a:spcPts val="0"/>
              </a:spcAft>
            </a:pPr>
            <a:r>
              <a:rPr lang="en-US" sz="1700" b="1" dirty="0"/>
              <a:t>Thus, all snowy days (S)  are things that occur on cold days below 32 degrees (P)</a:t>
            </a:r>
          </a:p>
          <a:p>
            <a:endParaRPr lang="en-US" sz="1700" dirty="0"/>
          </a:p>
        </p:txBody>
      </p:sp>
      <p:pic>
        <p:nvPicPr>
          <p:cNvPr id="4" name="Picture 3">
            <a:extLst>
              <a:ext uri="{FF2B5EF4-FFF2-40B4-BE49-F238E27FC236}">
                <a16:creationId xmlns:a16="http://schemas.microsoft.com/office/drawing/2014/main" id="{FA57C7F7-E120-40A8-A59D-A3AD07A47005}"/>
              </a:ext>
            </a:extLst>
          </p:cNvPr>
          <p:cNvPicPr>
            <a:picLocks noChangeAspect="1"/>
          </p:cNvPicPr>
          <p:nvPr/>
        </p:nvPicPr>
        <p:blipFill rotWithShape="1">
          <a:blip r:embed="rId2"/>
          <a:srcRect t="6805" r="-2" b="-2"/>
          <a:stretch/>
        </p:blipFill>
        <p:spPr>
          <a:xfrm>
            <a:off x="6011575" y="2386584"/>
            <a:ext cx="2364329" cy="3448850"/>
          </a:xfrm>
          <a:prstGeom prst="rect">
            <a:avLst/>
          </a:prstGeom>
        </p:spPr>
      </p:pic>
    </p:spTree>
    <p:extLst>
      <p:ext uri="{BB962C8B-B14F-4D97-AF65-F5344CB8AC3E}">
        <p14:creationId xmlns:p14="http://schemas.microsoft.com/office/powerpoint/2010/main" val="392268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6FF33"/>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Mood and Figure</a:t>
            </a:r>
          </a:p>
        </p:txBody>
      </p:sp>
      <p:sp>
        <p:nvSpPr>
          <p:cNvPr id="2" name="Content Placeholder 1"/>
          <p:cNvSpPr>
            <a:spLocks noGrp="1"/>
          </p:cNvSpPr>
          <p:nvPr>
            <p:ph idx="1"/>
          </p:nvPr>
        </p:nvSpPr>
        <p:spPr/>
        <p:txBody>
          <a:bodyPr>
            <a:normAutofit/>
          </a:bodyPr>
          <a:lstStyle/>
          <a:p>
            <a:r>
              <a:rPr lang="en-US" dirty="0"/>
              <a:t>After a syllogism’s categorical proposition have been put into standard form, validity and invalidity of the syllogism can be determined simply by inspecting its form.</a:t>
            </a:r>
          </a:p>
          <a:p>
            <a:r>
              <a:rPr lang="en-US" dirty="0"/>
              <a:t>The </a:t>
            </a:r>
            <a:r>
              <a:rPr lang="en-US" i="1" dirty="0"/>
              <a:t>mood</a:t>
            </a:r>
            <a:r>
              <a:rPr lang="en-US" dirty="0"/>
              <a:t> of the syllogism is determined by the letter names of the propositions that make it up (A,E, I, or O). The letter of the major premise always goes first.</a:t>
            </a:r>
          </a:p>
          <a:p>
            <a:pPr lvl="1"/>
            <a:r>
              <a:rPr lang="en-US" dirty="0"/>
              <a:t>For example, an argument that is EAE would be:</a:t>
            </a:r>
          </a:p>
          <a:p>
            <a:pPr lvl="2"/>
            <a:r>
              <a:rPr lang="en-US" dirty="0"/>
              <a:t>No __ are ___</a:t>
            </a:r>
          </a:p>
          <a:p>
            <a:pPr lvl="2"/>
            <a:r>
              <a:rPr lang="en-US" dirty="0"/>
              <a:t>All __ are ___</a:t>
            </a:r>
          </a:p>
          <a:p>
            <a:pPr lvl="2"/>
            <a:r>
              <a:rPr lang="en-US" dirty="0"/>
              <a:t>Therefore, no__ are ____</a:t>
            </a:r>
          </a:p>
        </p:txBody>
      </p:sp>
    </p:spTree>
    <p:extLst>
      <p:ext uri="{BB962C8B-B14F-4D97-AF65-F5344CB8AC3E}">
        <p14:creationId xmlns:p14="http://schemas.microsoft.com/office/powerpoint/2010/main" val="3345745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66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Figure</a:t>
            </a:r>
          </a:p>
        </p:txBody>
      </p:sp>
      <p:sp>
        <p:nvSpPr>
          <p:cNvPr id="2" name="Content Placeholder 1"/>
          <p:cNvSpPr>
            <a:spLocks noGrp="1"/>
          </p:cNvSpPr>
          <p:nvPr>
            <p:ph idx="1"/>
          </p:nvPr>
        </p:nvSpPr>
        <p:spPr/>
        <p:txBody>
          <a:bodyPr/>
          <a:lstStyle/>
          <a:p>
            <a:r>
              <a:rPr lang="en-US" dirty="0"/>
              <a:t>The </a:t>
            </a:r>
            <a:r>
              <a:rPr lang="en-US" i="1" dirty="0"/>
              <a:t>figure</a:t>
            </a:r>
            <a:r>
              <a:rPr lang="en-US" dirty="0"/>
              <a:t> of a syllogism is determined by the location of the two middle terms in </a:t>
            </a:r>
            <a:r>
              <a:rPr lang="en-US"/>
              <a:t>the premises. </a:t>
            </a:r>
            <a:endParaRPr lang="en-US" dirty="0"/>
          </a:p>
          <a:p>
            <a:endParaRPr lang="en-US" dirty="0"/>
          </a:p>
        </p:txBody>
      </p:sp>
    </p:spTree>
    <p:extLst>
      <p:ext uri="{BB962C8B-B14F-4D97-AF65-F5344CB8AC3E}">
        <p14:creationId xmlns:p14="http://schemas.microsoft.com/office/powerpoint/2010/main" val="155424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pic>
        <p:nvPicPr>
          <p:cNvPr id="5124" name="Picture 4" descr="05p261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2301875"/>
            <a:ext cx="8991600" cy="225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2" name="Rectangle 2" hidden="1"/>
          <p:cNvSpPr>
            <a:spLocks noGrp="1" noChangeArrowheads="1"/>
          </p:cNvSpPr>
          <p:nvPr>
            <p:ph type="title"/>
          </p:nvPr>
        </p:nvSpPr>
        <p:spPr/>
        <p:txBody>
          <a:bodyPr/>
          <a:lstStyle/>
          <a:p>
            <a:endParaRPr lang="en-US"/>
          </a:p>
        </p:txBody>
      </p:sp>
      <p:sp>
        <p:nvSpPr>
          <p:cNvPr id="5123" name="Rectangle 3"/>
          <p:cNvSpPr>
            <a:spLocks noChangeArrowheads="1"/>
          </p:cNvSpPr>
          <p:nvPr/>
        </p:nvSpPr>
        <p:spPr bwMode="auto">
          <a:xfrm>
            <a:off x="8548688" y="6584950"/>
            <a:ext cx="595312" cy="265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058" tIns="41029" rIns="82058" bIns="41029">
            <a:spAutoFit/>
          </a:bodyPr>
          <a:lstStyle/>
          <a:p>
            <a:pPr algn="r" defTabSz="820738" eaLnBrk="0" hangingPunct="0"/>
            <a:r>
              <a:rPr lang="en-US" sz="1200" b="1"/>
              <a:t>p. 261</a:t>
            </a:r>
          </a:p>
        </p:txBody>
      </p:sp>
    </p:spTree>
    <p:extLst>
      <p:ext uri="{BB962C8B-B14F-4D97-AF65-F5344CB8AC3E}">
        <p14:creationId xmlns:p14="http://schemas.microsoft.com/office/powerpoint/2010/main" val="3997010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remember how figure is defined—think of shirt collars</a:t>
            </a:r>
          </a:p>
        </p:txBody>
      </p:sp>
    </p:spTree>
    <p:extLst>
      <p:ext uri="{BB962C8B-B14F-4D97-AF65-F5344CB8AC3E}">
        <p14:creationId xmlns:p14="http://schemas.microsoft.com/office/powerpoint/2010/main" val="2099158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446</TotalTime>
  <Words>1109</Words>
  <Application>Microsoft Office PowerPoint</Application>
  <PresentationFormat>On-screen Show (4:3)</PresentationFormat>
  <Paragraphs>120</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Tw Cen MT</vt:lpstr>
      <vt:lpstr>Tw Cen MT Condensed</vt:lpstr>
      <vt:lpstr>Wingdings 3</vt:lpstr>
      <vt:lpstr>Integral</vt:lpstr>
      <vt:lpstr>Hurley chapter 5</vt:lpstr>
      <vt:lpstr>Categorical Syllogisms</vt:lpstr>
      <vt:lpstr>Rules:</vt:lpstr>
      <vt:lpstr>This syllogism is not in standard form</vt:lpstr>
      <vt:lpstr>Translation into standard form</vt:lpstr>
      <vt:lpstr>Mood and Figure</vt:lpstr>
      <vt:lpstr>Figure</vt:lpstr>
      <vt:lpstr>PowerPoint Presentation</vt:lpstr>
      <vt:lpstr>To remember how figure is defined—think of shirt collars</vt:lpstr>
      <vt:lpstr>PowerPoint Presentation</vt:lpstr>
      <vt:lpstr>Checking for validity</vt:lpstr>
      <vt:lpstr>Unconditionally valid forms (Boolean standpoint)</vt:lpstr>
      <vt:lpstr>Conditionally Valid Forms</vt:lpstr>
      <vt:lpstr>PowerPoint Presentation</vt:lpstr>
      <vt:lpstr>Practice—Determine the major,minor, and middle terms.  Identify the mood and figure.  Determine whether valid from Boolean standpoint, Aristotelian, or invalid</vt:lpstr>
      <vt:lpstr>Practice 5.1</vt:lpstr>
      <vt:lpstr>Practice 5.1--Reconstruct the following syllogistic forms from the following combinations of mood and figure, using S, P and M.  Determine if they are valid.</vt:lpstr>
      <vt:lpstr>Practice 5.1--Reconstruct the following syllogistic forms from the following combinations of mood and figure.  Determine if they are valid.</vt:lpstr>
    </vt:vector>
  </TitlesOfParts>
  <Company>Southwest Minnesota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Hurley chapter 5</dc:title>
  <dc:creator>smsuadmin</dc:creator>
  <cp:lastModifiedBy>Maureen Sander</cp:lastModifiedBy>
  <cp:revision>25</cp:revision>
  <dcterms:created xsi:type="dcterms:W3CDTF">2011-11-07T16:14:21Z</dcterms:created>
  <dcterms:modified xsi:type="dcterms:W3CDTF">2023-06-17T14:33:42Z</dcterms:modified>
</cp:coreProperties>
</file>